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599E"/>
    <a:srgbClr val="0066E0"/>
    <a:srgbClr val="FB7F10"/>
    <a:srgbClr val="D10039"/>
    <a:srgbClr val="164194"/>
    <a:srgbClr val="FF3399"/>
    <a:srgbClr val="00E180"/>
    <a:srgbClr val="00A95F"/>
    <a:srgbClr val="3D57A2"/>
    <a:srgbClr val="C5B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3102" y="66"/>
      </p:cViewPr>
      <p:guideLst>
        <p:guide orient="horz" pos="4762"/>
        <p:guide pos="336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phique 10">
            <a:extLst>
              <a:ext uri="{FF2B5EF4-FFF2-40B4-BE49-F238E27FC236}">
                <a16:creationId xmlns:a16="http://schemas.microsoft.com/office/drawing/2014/main" id="{D1F79492-B286-6C3D-D8C4-27407765C8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" y="-1"/>
            <a:ext cx="10691813" cy="1511935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41260" y="2159540"/>
            <a:ext cx="5933872" cy="2239200"/>
          </a:xfrm>
        </p:spPr>
        <p:txBody>
          <a:bodyPr lIns="0" tIns="0" rIns="0" bIns="0" anchor="t" anchorCtr="0">
            <a:noAutofit/>
          </a:bodyPr>
          <a:lstStyle>
            <a:lvl1pPr algn="r">
              <a:lnSpc>
                <a:spcPts val="4400"/>
              </a:lnSpc>
              <a:defRPr sz="4400">
                <a:solidFill>
                  <a:srgbClr val="164194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fr-FR" dirty="0"/>
              <a:t>Votre</a:t>
            </a:r>
            <a:br>
              <a:rPr lang="fr-FR" dirty="0"/>
            </a:br>
            <a:r>
              <a:rPr lang="fr-FR" dirty="0"/>
              <a:t>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894962" y="4726800"/>
            <a:ext cx="4280170" cy="5994000"/>
          </a:xfrm>
        </p:spPr>
        <p:txBody>
          <a:bodyPr lIns="0" tIns="0" rIns="0" bIns="0">
            <a:noAutofit/>
          </a:bodyPr>
          <a:lstStyle>
            <a:lvl1pPr marL="0" indent="0" algn="r">
              <a:lnSpc>
                <a:spcPts val="3400"/>
              </a:lnSpc>
              <a:spcBef>
                <a:spcPts val="0"/>
              </a:spcBef>
              <a:buNone/>
              <a:defRPr sz="3200" b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fr-FR" dirty="0"/>
              <a:t>Votre</a:t>
            </a:r>
            <a:br>
              <a:rPr lang="fr-FR" dirty="0"/>
            </a:br>
            <a:r>
              <a:rPr lang="fr-FR" dirty="0"/>
              <a:t>accroche</a:t>
            </a:r>
            <a:endParaRPr lang="en-US" dirty="0"/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DBB044B6-8FC4-9ECF-6D2C-7967E7C51AD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0000" y="14071902"/>
            <a:ext cx="35814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7550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762" userDrawn="1">
          <p15:clr>
            <a:srgbClr val="FBAE40"/>
          </p15:clr>
        </p15:guide>
        <p15:guide id="2" pos="3367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620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547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7" r:id="rId2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762" userDrawn="1">
          <p15:clr>
            <a:srgbClr val="F26B43"/>
          </p15:clr>
        </p15:guide>
        <p15:guide id="2" pos="33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raphique 18">
            <a:extLst>
              <a:ext uri="{FF2B5EF4-FFF2-40B4-BE49-F238E27FC236}">
                <a16:creationId xmlns:a16="http://schemas.microsoft.com/office/drawing/2014/main" id="{38D3F784-B7B9-7DC7-562B-75396979CC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44071" y="3599234"/>
            <a:ext cx="6043992" cy="9105089"/>
          </a:xfrm>
          <a:prstGeom prst="rect">
            <a:avLst/>
          </a:prstGeom>
        </p:spPr>
      </p:pic>
      <p:sp>
        <p:nvSpPr>
          <p:cNvPr id="8" name="Titre 7">
            <a:extLst>
              <a:ext uri="{FF2B5EF4-FFF2-40B4-BE49-F238E27FC236}">
                <a16:creationId xmlns:a16="http://schemas.microsoft.com/office/drawing/2014/main" id="{1E073E42-263A-CD43-93B3-23FEEED571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>
                <a:solidFill>
                  <a:srgbClr val="164194"/>
                </a:solidFill>
              </a:rPr>
              <a:t>Tous mobilisés</a:t>
            </a:r>
            <a:br>
              <a:rPr lang="fr-FR" dirty="0">
                <a:solidFill>
                  <a:srgbClr val="164194"/>
                </a:solidFill>
              </a:rPr>
            </a:br>
            <a:r>
              <a:rPr lang="fr-FR" dirty="0">
                <a:solidFill>
                  <a:srgbClr val="164194"/>
                </a:solidFill>
              </a:rPr>
              <a:t>pour la prévention</a:t>
            </a:r>
            <a:br>
              <a:rPr lang="fr-FR" dirty="0">
                <a:solidFill>
                  <a:srgbClr val="164194"/>
                </a:solidFill>
              </a:rPr>
            </a:br>
            <a:r>
              <a:rPr lang="fr-FR" dirty="0">
                <a:solidFill>
                  <a:srgbClr val="164194"/>
                </a:solidFill>
              </a:rPr>
              <a:t>du cancer du sein</a:t>
            </a:r>
          </a:p>
        </p:txBody>
      </p:sp>
      <p:sp>
        <p:nvSpPr>
          <p:cNvPr id="13" name="Sous-titre 12">
            <a:extLst>
              <a:ext uri="{FF2B5EF4-FFF2-40B4-BE49-F238E27FC236}">
                <a16:creationId xmlns:a16="http://schemas.microsoft.com/office/drawing/2014/main" id="{D7D053F2-EC70-615B-2C57-F96BCB2A06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A7F28E8D-A8F3-8013-479D-79DB06E1F6D5}"/>
              </a:ext>
            </a:extLst>
          </p:cNvPr>
          <p:cNvSpPr txBox="1">
            <a:spLocks/>
          </p:cNvSpPr>
          <p:nvPr/>
        </p:nvSpPr>
        <p:spPr>
          <a:xfrm>
            <a:off x="564204" y="12237396"/>
            <a:ext cx="4530936" cy="166485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r" defTabSz="1069208" rtl="0" eaLnBrk="1" latinLnBrk="0" hangingPunct="1">
              <a:lnSpc>
                <a:spcPts val="3400"/>
              </a:lnSpc>
              <a:spcBef>
                <a:spcPts val="0"/>
              </a:spcBef>
              <a:buFont typeface="Arial" panose="020B0604020202020204" pitchFamily="34" charset="0"/>
              <a:buNone/>
              <a:defRPr sz="3200" b="1" kern="1200">
                <a:solidFill>
                  <a:srgbClr val="2C266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4604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233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69208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21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3812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18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38416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18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73020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18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7624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18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42228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18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6832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18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200"/>
              </a:lnSpc>
            </a:pPr>
            <a:r>
              <a:rPr lang="fr-FR" sz="1800" dirty="0">
                <a:solidFill>
                  <a:srgbClr val="164194"/>
                </a:solidFill>
              </a:rPr>
              <a:t>En pratique</a:t>
            </a:r>
          </a:p>
          <a:p>
            <a:pPr algn="l">
              <a:lnSpc>
                <a:spcPts val="2200"/>
              </a:lnSpc>
            </a:pPr>
            <a:endParaRPr lang="fr-FR" sz="1800" dirty="0">
              <a:solidFill>
                <a:srgbClr val="164194"/>
              </a:solidFill>
            </a:endParaRPr>
          </a:p>
          <a:p>
            <a:pPr algn="l">
              <a:lnSpc>
                <a:spcPts val="2200"/>
              </a:lnSpc>
            </a:pPr>
            <a:endParaRPr lang="fr-FR" sz="1800" dirty="0">
              <a:solidFill>
                <a:srgbClr val="164194"/>
              </a:solidFill>
            </a:endParaRPr>
          </a:p>
          <a:p>
            <a:pPr algn="l">
              <a:lnSpc>
                <a:spcPts val="2200"/>
              </a:lnSpc>
            </a:pPr>
            <a:r>
              <a:rPr lang="fr-FR" sz="1800" dirty="0">
                <a:solidFill>
                  <a:srgbClr val="164194"/>
                </a:solidFill>
              </a:rPr>
              <a:t>Votre contact</a:t>
            </a:r>
            <a:endParaRPr lang="en-US" sz="1800" dirty="0">
              <a:solidFill>
                <a:srgbClr val="164194"/>
              </a:solidFill>
            </a:endParaRPr>
          </a:p>
        </p:txBody>
      </p:sp>
      <p:pic>
        <p:nvPicPr>
          <p:cNvPr id="23" name="Graphique 22">
            <a:extLst>
              <a:ext uri="{FF2B5EF4-FFF2-40B4-BE49-F238E27FC236}">
                <a16:creationId xmlns:a16="http://schemas.microsoft.com/office/drawing/2014/main" id="{A59900E1-EF86-6CD2-7B80-F88D86DD9F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388744" y="11024900"/>
            <a:ext cx="3771887" cy="3520800"/>
          </a:xfrm>
          <a:prstGeom prst="rect">
            <a:avLst/>
          </a:prstGeom>
        </p:spPr>
      </p:pic>
      <p:pic>
        <p:nvPicPr>
          <p:cNvPr id="2" name="Graphique 1">
            <a:extLst>
              <a:ext uri="{FF2B5EF4-FFF2-40B4-BE49-F238E27FC236}">
                <a16:creationId xmlns:a16="http://schemas.microsoft.com/office/drawing/2014/main" id="{DBAFBDC9-8121-10B1-389A-F9FD63231ED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40000" y="540000"/>
            <a:ext cx="3103721" cy="544735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3EF5B366-402A-BC15-6BEE-2FC8F31599B8}"/>
              </a:ext>
            </a:extLst>
          </p:cNvPr>
          <p:cNvSpPr txBox="1">
            <a:spLocks/>
          </p:cNvSpPr>
          <p:nvPr/>
        </p:nvSpPr>
        <p:spPr>
          <a:xfrm>
            <a:off x="582136" y="5364614"/>
            <a:ext cx="2842000" cy="14058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r" defTabSz="1069208" rtl="0" eaLnBrk="1" latinLnBrk="0" hangingPunct="1">
              <a:lnSpc>
                <a:spcPts val="3400"/>
              </a:lnSpc>
              <a:spcBef>
                <a:spcPts val="0"/>
              </a:spcBef>
              <a:buFont typeface="Arial" panose="020B0604020202020204" pitchFamily="34" charset="0"/>
              <a:buNone/>
              <a:defRPr sz="3200" b="1" kern="1200">
                <a:solidFill>
                  <a:srgbClr val="2C266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4604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233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69208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21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3812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18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38416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18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73020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18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7624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18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42228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18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6832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18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4000"/>
              </a:lnSpc>
            </a:pPr>
            <a:r>
              <a:rPr lang="fr-FR" sz="3600" b="0" dirty="0">
                <a:solidFill>
                  <a:srgbClr val="FF3399"/>
                </a:solidFill>
                <a:latin typeface="Arial Black" panose="020B0A04020102020204" pitchFamily="34" charset="0"/>
              </a:rPr>
              <a:t>OCTOBRE</a:t>
            </a:r>
          </a:p>
          <a:p>
            <a:pPr algn="ctr">
              <a:lnSpc>
                <a:spcPts val="4000"/>
              </a:lnSpc>
            </a:pPr>
            <a:r>
              <a:rPr lang="fr-FR" sz="3600" b="0" dirty="0">
                <a:solidFill>
                  <a:srgbClr val="FF3399"/>
                </a:solidFill>
                <a:latin typeface="Arial Black" panose="020B0A04020102020204" pitchFamily="34" charset="0"/>
              </a:rPr>
              <a:t>ROSE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916FF8-E72E-2B3A-0E6D-CE3A6F88FC78}"/>
              </a:ext>
            </a:extLst>
          </p:cNvPr>
          <p:cNvSpPr/>
          <p:nvPr/>
        </p:nvSpPr>
        <p:spPr>
          <a:xfrm>
            <a:off x="564206" y="1217101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31E47C-6B16-579B-33FB-DF1CCD7E9448}"/>
              </a:ext>
            </a:extLst>
          </p:cNvPr>
          <p:cNvSpPr/>
          <p:nvPr/>
        </p:nvSpPr>
        <p:spPr>
          <a:xfrm>
            <a:off x="2195783" y="1217100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11FD680-EB5B-0CAB-7DB6-50E01511C542}"/>
              </a:ext>
            </a:extLst>
          </p:cNvPr>
          <p:cNvSpPr/>
          <p:nvPr/>
        </p:nvSpPr>
        <p:spPr>
          <a:xfrm>
            <a:off x="582136" y="2230113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43932E2-3ADD-B84D-529F-55A5F21EB225}"/>
              </a:ext>
            </a:extLst>
          </p:cNvPr>
          <p:cNvSpPr/>
          <p:nvPr/>
        </p:nvSpPr>
        <p:spPr>
          <a:xfrm>
            <a:off x="2213713" y="2230112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</p:spTree>
    <p:extLst>
      <p:ext uri="{BB962C8B-B14F-4D97-AF65-F5344CB8AC3E}">
        <p14:creationId xmlns:p14="http://schemas.microsoft.com/office/powerpoint/2010/main" val="14375008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607</TotalTime>
  <Words>25</Words>
  <Application>Microsoft Office PowerPoint</Application>
  <PresentationFormat>Personnalisé</PresentationFormat>
  <Paragraphs>15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Black</vt:lpstr>
      <vt:lpstr>Thème Office</vt:lpstr>
      <vt:lpstr>Tous mobilisés pour la prévention du cancer du sein</vt:lpstr>
    </vt:vector>
  </TitlesOfParts>
  <Company>Ministeres Sociaux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CHARTON, Christophe (ARS-OC/DIRCOM/COMMUNICATION)</dc:creator>
  <cp:lastModifiedBy>CHARTON, Christophe (ARS-OC/DIRCOM/COMMUNICATION)</cp:lastModifiedBy>
  <cp:revision>18</cp:revision>
  <dcterms:created xsi:type="dcterms:W3CDTF">2025-08-13T13:12:52Z</dcterms:created>
  <dcterms:modified xsi:type="dcterms:W3CDTF">2025-09-09T15:17:47Z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094c1fb-3db8-4cce-b079-9b022302847f_Enabled">
    <vt:lpwstr>true</vt:lpwstr>
  </property>
  <property fmtid="{D5CDD505-2E9C-101B-9397-08002B2CF9AE}" pid="3" name="MSIP_Label_3094c1fb-3db8-4cce-b079-9b022302847f_SetDate">
    <vt:lpwstr>2025-08-13T14:30:38Z</vt:lpwstr>
  </property>
  <property fmtid="{D5CDD505-2E9C-101B-9397-08002B2CF9AE}" pid="4" name="MSIP_Label_3094c1fb-3db8-4cce-b079-9b022302847f_Method">
    <vt:lpwstr>Standard</vt:lpwstr>
  </property>
  <property fmtid="{D5CDD505-2E9C-101B-9397-08002B2CF9AE}" pid="5" name="MSIP_Label_3094c1fb-3db8-4cce-b079-9b022302847f_Name">
    <vt:lpwstr>[Prod v5] C1 - Standard</vt:lpwstr>
  </property>
  <property fmtid="{D5CDD505-2E9C-101B-9397-08002B2CF9AE}" pid="6" name="MSIP_Label_3094c1fb-3db8-4cce-b079-9b022302847f_SiteId">
    <vt:lpwstr>035e5292-5a25-4509-bb08-a555f7d31a8b</vt:lpwstr>
  </property>
  <property fmtid="{D5CDD505-2E9C-101B-9397-08002B2CF9AE}" pid="7" name="MSIP_Label_3094c1fb-3db8-4cce-b079-9b022302847f_ActionId">
    <vt:lpwstr>b82953f2-b2c4-46ed-8cb9-823cdcd2f000</vt:lpwstr>
  </property>
  <property fmtid="{D5CDD505-2E9C-101B-9397-08002B2CF9AE}" pid="8" name="MSIP_Label_3094c1fb-3db8-4cce-b079-9b022302847f_ContentBits">
    <vt:lpwstr>0</vt:lpwstr>
  </property>
  <property fmtid="{D5CDD505-2E9C-101B-9397-08002B2CF9AE}" pid="9" name="MSIP_Label_3094c1fb-3db8-4cce-b079-9b022302847f_Tag">
    <vt:lpwstr>10, 3, 0, 1</vt:lpwstr>
  </property>
</Properties>
</file>